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8" r:id="rId4"/>
    <p:sldId id="269" r:id="rId5"/>
    <p:sldId id="263" r:id="rId6"/>
    <p:sldId id="258" r:id="rId7"/>
    <p:sldId id="270" r:id="rId8"/>
    <p:sldId id="275" r:id="rId9"/>
    <p:sldId id="276" r:id="rId10"/>
    <p:sldId id="277" r:id="rId11"/>
    <p:sldId id="264" r:id="rId12"/>
    <p:sldId id="287" r:id="rId13"/>
    <p:sldId id="284" r:id="rId14"/>
    <p:sldId id="285" r:id="rId15"/>
    <p:sldId id="286" r:id="rId16"/>
    <p:sldId id="288" r:id="rId17"/>
  </p:sldIdLst>
  <p:sldSz cx="9144000" cy="5143500" type="screen16x9"/>
  <p:notesSz cx="6858000" cy="9144000"/>
  <p:defaultTextStyle>
    <a:defPPr>
      <a:defRPr lang="ru-RU"/>
    </a:defPPr>
    <a:lvl1pPr marL="0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0286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0573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0859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81145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51431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21718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92004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62290" algn="l" defTabSz="74057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 autoAdjust="0"/>
  </p:normalViewPr>
  <p:slideViewPr>
    <p:cSldViewPr snapToGrid="0">
      <p:cViewPr>
        <p:scale>
          <a:sx n="125" d="100"/>
          <a:sy n="125" d="100"/>
        </p:scale>
        <p:origin x="-1224" y="-6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7691845645261"/>
          <c:y val="1.5296431290401823E-2"/>
          <c:w val="0.49165999599284832"/>
          <c:h val="0.951887185386461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1.500896401512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Лист1!$A$2:$A$19</c:f>
              <c:strCache>
                <c:ptCount val="18"/>
                <c:pt idx="0">
                  <c:v>Здоровье</c:v>
                </c:pt>
                <c:pt idx="1">
                  <c:v>Дети</c:v>
                </c:pt>
                <c:pt idx="2">
                  <c:v>Безопасность</c:v>
                </c:pt>
                <c:pt idx="3">
                  <c:v>Благополучие, достаток</c:v>
                </c:pt>
                <c:pt idx="4">
                  <c:v>Любовь</c:v>
                </c:pt>
                <c:pt idx="5">
                  <c:v>Семья и традиции</c:v>
                </c:pt>
                <c:pt idx="6">
                  <c:v>Карьерный рост</c:v>
                </c:pt>
                <c:pt idx="7">
                  <c:v>Интересная работа</c:v>
                </c:pt>
                <c:pt idx="8">
                  <c:v>Качественное образование</c:v>
                </c:pt>
                <c:pt idx="9">
                  <c:v>Уверенность в завтрашнем дне</c:v>
                </c:pt>
                <c:pt idx="10">
                  <c:v>Единство и согласие в обществе</c:v>
                </c:pt>
                <c:pt idx="11">
                  <c:v>Богослужение</c:v>
                </c:pt>
                <c:pt idx="12">
                  <c:v>Справедливость</c:v>
                </c:pt>
                <c:pt idx="13">
                  <c:v>Свобода</c:v>
                </c:pt>
                <c:pt idx="14">
                  <c:v>Права человека</c:v>
                </c:pt>
                <c:pt idx="15">
                  <c:v>Патриотизм</c:v>
                </c:pt>
                <c:pt idx="16">
                  <c:v>Служение отечеству</c:v>
                </c:pt>
                <c:pt idx="17">
                  <c:v>Саморазвитие</c:v>
                </c:pt>
              </c:strCache>
            </c:strRef>
          </c:cat>
          <c:val>
            <c:numRef>
              <c:f>Лист1!$B$2:$B$19</c:f>
              <c:numCache>
                <c:formatCode>###0.0%</c:formatCode>
                <c:ptCount val="18"/>
                <c:pt idx="0">
                  <c:v>0.75334608030592731</c:v>
                </c:pt>
                <c:pt idx="1">
                  <c:v>0.54238368387507951</c:v>
                </c:pt>
                <c:pt idx="2">
                  <c:v>0.44741873804971338</c:v>
                </c:pt>
                <c:pt idx="3">
                  <c:v>0.40854047163798612</c:v>
                </c:pt>
                <c:pt idx="4">
                  <c:v>0.35564053537284923</c:v>
                </c:pt>
                <c:pt idx="5">
                  <c:v>0.27852135117909516</c:v>
                </c:pt>
                <c:pt idx="6">
                  <c:v>0.21223709369024873</c:v>
                </c:pt>
                <c:pt idx="7">
                  <c:v>0.20777565328234546</c:v>
                </c:pt>
                <c:pt idx="8">
                  <c:v>0.20713830465264504</c:v>
                </c:pt>
                <c:pt idx="9">
                  <c:v>0.19566602931803689</c:v>
                </c:pt>
                <c:pt idx="10">
                  <c:v>0.16507329509241561</c:v>
                </c:pt>
                <c:pt idx="11">
                  <c:v>0.16061185468451233</c:v>
                </c:pt>
                <c:pt idx="12">
                  <c:v>0.15105162523900567</c:v>
                </c:pt>
                <c:pt idx="13">
                  <c:v>0.14786488209050358</c:v>
                </c:pt>
                <c:pt idx="14">
                  <c:v>0.14722753346080314</c:v>
                </c:pt>
                <c:pt idx="15">
                  <c:v>0.12746972594008918</c:v>
                </c:pt>
                <c:pt idx="16">
                  <c:v>0.10834926704907584</c:v>
                </c:pt>
                <c:pt idx="17">
                  <c:v>0.10006373486297009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84153856"/>
        <c:axId val="45291712"/>
      </c:barChart>
      <c:catAx>
        <c:axId val="8415385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45291712"/>
        <c:crosses val="autoZero"/>
        <c:auto val="1"/>
        <c:lblAlgn val="ctr"/>
        <c:lblOffset val="100"/>
        <c:noMultiLvlLbl val="0"/>
      </c:catAx>
      <c:valAx>
        <c:axId val="45291712"/>
        <c:scaling>
          <c:orientation val="minMax"/>
        </c:scaling>
        <c:delete val="1"/>
        <c:axPos val="t"/>
        <c:numFmt formatCode="###0.0%" sourceLinked="1"/>
        <c:majorTickMark val="out"/>
        <c:minorTickMark val="none"/>
        <c:tickLblPos val="none"/>
        <c:crossAx val="8415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167" indent="0" algn="ctr">
              <a:buNone/>
              <a:defRPr sz="1800"/>
            </a:lvl2pPr>
            <a:lvl3pPr marL="816333" indent="0" algn="ctr">
              <a:buNone/>
              <a:defRPr sz="1600"/>
            </a:lvl3pPr>
            <a:lvl4pPr marL="1224500" indent="0" algn="ctr">
              <a:buNone/>
              <a:defRPr sz="1400"/>
            </a:lvl4pPr>
            <a:lvl5pPr marL="1632666" indent="0" algn="ctr">
              <a:buNone/>
              <a:defRPr sz="1400"/>
            </a:lvl5pPr>
            <a:lvl6pPr marL="2040833" indent="0" algn="ctr">
              <a:buNone/>
              <a:defRPr sz="1400"/>
            </a:lvl6pPr>
            <a:lvl7pPr marL="2448999" indent="0" algn="ctr">
              <a:buNone/>
              <a:defRPr sz="1400"/>
            </a:lvl7pPr>
            <a:lvl8pPr marL="2857166" indent="0" algn="ctr">
              <a:buNone/>
              <a:defRPr sz="1400"/>
            </a:lvl8pPr>
            <a:lvl9pPr marL="3265332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AD2-9301-4241-9CA9-03328ABCC83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3E11-F3E5-420F-956E-83EE892B6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1631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AD2-9301-4241-9CA9-03328ABCC83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3E11-F3E5-420F-956E-83EE892B6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8226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AD2-9301-4241-9CA9-03328ABCC83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3E11-F3E5-420F-956E-83EE892B6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199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AD2-9301-4241-9CA9-03328ABCC83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3E11-F3E5-420F-956E-83EE892B6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633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8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4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6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08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89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7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5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AD2-9301-4241-9CA9-03328ABCC83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3E11-F3E5-420F-956E-83EE892B6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8948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AD2-9301-4241-9CA9-03328ABCC83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3E11-F3E5-420F-956E-83EE892B6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526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3" indent="0">
              <a:buNone/>
              <a:defRPr sz="1600" b="1"/>
            </a:lvl3pPr>
            <a:lvl4pPr marL="1224500" indent="0">
              <a:buNone/>
              <a:defRPr sz="1400" b="1"/>
            </a:lvl4pPr>
            <a:lvl5pPr marL="1632666" indent="0">
              <a:buNone/>
              <a:defRPr sz="1400" b="1"/>
            </a:lvl5pPr>
            <a:lvl6pPr marL="2040833" indent="0">
              <a:buNone/>
              <a:defRPr sz="1400" b="1"/>
            </a:lvl6pPr>
            <a:lvl7pPr marL="2448999" indent="0">
              <a:buNone/>
              <a:defRPr sz="1400" b="1"/>
            </a:lvl7pPr>
            <a:lvl8pPr marL="2857166" indent="0">
              <a:buNone/>
              <a:defRPr sz="1400" b="1"/>
            </a:lvl8pPr>
            <a:lvl9pPr marL="326533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3" indent="0">
              <a:buNone/>
              <a:defRPr sz="1600" b="1"/>
            </a:lvl3pPr>
            <a:lvl4pPr marL="1224500" indent="0">
              <a:buNone/>
              <a:defRPr sz="1400" b="1"/>
            </a:lvl4pPr>
            <a:lvl5pPr marL="1632666" indent="0">
              <a:buNone/>
              <a:defRPr sz="1400" b="1"/>
            </a:lvl5pPr>
            <a:lvl6pPr marL="2040833" indent="0">
              <a:buNone/>
              <a:defRPr sz="1400" b="1"/>
            </a:lvl6pPr>
            <a:lvl7pPr marL="2448999" indent="0">
              <a:buNone/>
              <a:defRPr sz="1400" b="1"/>
            </a:lvl7pPr>
            <a:lvl8pPr marL="2857166" indent="0">
              <a:buNone/>
              <a:defRPr sz="1400" b="1"/>
            </a:lvl8pPr>
            <a:lvl9pPr marL="326533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AD2-9301-4241-9CA9-03328ABCC83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3E11-F3E5-420F-956E-83EE892B6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991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AD2-9301-4241-9CA9-03328ABCC83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3E11-F3E5-420F-956E-83EE892B6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4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AD2-9301-4241-9CA9-03328ABCC83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3E11-F3E5-420F-956E-83EE892B6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028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167" indent="0">
              <a:buNone/>
              <a:defRPr sz="1200"/>
            </a:lvl2pPr>
            <a:lvl3pPr marL="816333" indent="0">
              <a:buNone/>
              <a:defRPr sz="1100"/>
            </a:lvl3pPr>
            <a:lvl4pPr marL="1224500" indent="0">
              <a:buNone/>
              <a:defRPr sz="900"/>
            </a:lvl4pPr>
            <a:lvl5pPr marL="1632666" indent="0">
              <a:buNone/>
              <a:defRPr sz="900"/>
            </a:lvl5pPr>
            <a:lvl6pPr marL="2040833" indent="0">
              <a:buNone/>
              <a:defRPr sz="900"/>
            </a:lvl6pPr>
            <a:lvl7pPr marL="2448999" indent="0">
              <a:buNone/>
              <a:defRPr sz="900"/>
            </a:lvl7pPr>
            <a:lvl8pPr marL="2857166" indent="0">
              <a:buNone/>
              <a:defRPr sz="900"/>
            </a:lvl8pPr>
            <a:lvl9pPr marL="32653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AD2-9301-4241-9CA9-03328ABCC83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3E11-F3E5-420F-956E-83EE892B6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2810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3" indent="0">
              <a:buNone/>
              <a:defRPr sz="2100"/>
            </a:lvl3pPr>
            <a:lvl4pPr marL="1224500" indent="0">
              <a:buNone/>
              <a:defRPr sz="1800"/>
            </a:lvl4pPr>
            <a:lvl5pPr marL="1632666" indent="0">
              <a:buNone/>
              <a:defRPr sz="1800"/>
            </a:lvl5pPr>
            <a:lvl6pPr marL="2040833" indent="0">
              <a:buNone/>
              <a:defRPr sz="1800"/>
            </a:lvl6pPr>
            <a:lvl7pPr marL="2448999" indent="0">
              <a:buNone/>
              <a:defRPr sz="1800"/>
            </a:lvl7pPr>
            <a:lvl8pPr marL="2857166" indent="0">
              <a:buNone/>
              <a:defRPr sz="1800"/>
            </a:lvl8pPr>
            <a:lvl9pPr marL="3265332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167" indent="0">
              <a:buNone/>
              <a:defRPr sz="1200"/>
            </a:lvl2pPr>
            <a:lvl3pPr marL="816333" indent="0">
              <a:buNone/>
              <a:defRPr sz="1100"/>
            </a:lvl3pPr>
            <a:lvl4pPr marL="1224500" indent="0">
              <a:buNone/>
              <a:defRPr sz="900"/>
            </a:lvl4pPr>
            <a:lvl5pPr marL="1632666" indent="0">
              <a:buNone/>
              <a:defRPr sz="900"/>
            </a:lvl5pPr>
            <a:lvl6pPr marL="2040833" indent="0">
              <a:buNone/>
              <a:defRPr sz="900"/>
            </a:lvl6pPr>
            <a:lvl7pPr marL="2448999" indent="0">
              <a:buNone/>
              <a:defRPr sz="900"/>
            </a:lvl7pPr>
            <a:lvl8pPr marL="2857166" indent="0">
              <a:buNone/>
              <a:defRPr sz="900"/>
            </a:lvl8pPr>
            <a:lvl9pPr marL="32653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AD2-9301-4241-9CA9-03328ABCC83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3E11-F3E5-420F-956E-83EE892B6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2104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74057" tIns="37029" rIns="74057" bIns="3702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vert="horz" lIns="74057" tIns="37029" rIns="74057" bIns="370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74057" tIns="37029" rIns="74057" bIns="3702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9AD2-9301-4241-9CA9-03328ABCC835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74057" tIns="37029" rIns="74057" bIns="3702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4057" tIns="37029" rIns="74057" bIns="3702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83E11-F3E5-420F-956E-83EE892B67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9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816333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83" indent="-204083" algn="l" defTabSz="816333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250" indent="-204083" algn="l" defTabSz="81633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6" indent="-204083" algn="l" defTabSz="81633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3" indent="-204083" algn="l" defTabSz="81633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50" indent="-204083" algn="l" defTabSz="81633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6" indent="-204083" algn="l" defTabSz="81633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3" indent="-204083" algn="l" defTabSz="81633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49" indent="-204083" algn="l" defTabSz="81633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16" indent="-204083" algn="l" defTabSz="81633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3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0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6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3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999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6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2" algn="l" defTabSz="8163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7.jpe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615" y="1918805"/>
            <a:ext cx="8376768" cy="1305887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«РУХАНИ </a:t>
            </a:r>
            <a:r>
              <a:rPr lang="kk-K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ЖАҢҒЫРУ</a:t>
            </a: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ПОДХОД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615" y="3928684"/>
            <a:ext cx="8376768" cy="93655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ОФИСА УПРАВЛЕНИЯ ПРОГРАММОЙ  - АРМАН ЕВНИЕВ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Астана - 17.08.2017 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42" y="337239"/>
            <a:ext cx="2008933" cy="11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04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4480" y="462246"/>
            <a:ext cx="4929235" cy="27483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</a:rPr>
              <a:t>ДОРОЖНАЯ КАРТА ПРОЕКТОВ (диаграмма </a:t>
            </a:r>
            <a:r>
              <a:rPr lang="ru-RU" sz="1300" b="1" dirty="0" err="1" smtClean="0">
                <a:solidFill>
                  <a:schemeClr val="bg1"/>
                </a:solidFill>
              </a:rPr>
              <a:t>Ганта</a:t>
            </a:r>
            <a:r>
              <a:rPr lang="ru-RU" sz="1300" b="1" dirty="0" smtClean="0">
                <a:solidFill>
                  <a:schemeClr val="bg1"/>
                </a:solidFill>
              </a:rPr>
              <a:t>)</a:t>
            </a:r>
            <a:endParaRPr lang="ru-RU" sz="13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0038" y="177262"/>
            <a:ext cx="6577459" cy="3825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2000" b="1" dirty="0" smtClean="0">
                <a:solidFill>
                  <a:schemeClr val="accent4"/>
                </a:solidFill>
              </a:rPr>
              <a:t>ПОДПРОГРАММА</a:t>
            </a:r>
            <a:r>
              <a:rPr lang="ru-RU" b="1" dirty="0" smtClean="0">
                <a:solidFill>
                  <a:schemeClr val="accent4"/>
                </a:solidFill>
              </a:rPr>
              <a:t> «ТӘРБИЕ ЖӘНЕ БІЛІМ»</a:t>
            </a:r>
            <a:endParaRPr lang="ru-RU" b="1" dirty="0">
              <a:solidFill>
                <a:schemeClr val="accent4"/>
              </a:solidFill>
            </a:endParaRPr>
          </a:p>
        </p:txBody>
      </p:sp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1095"/>
              </p:ext>
            </p:extLst>
          </p:nvPr>
        </p:nvGraphicFramePr>
        <p:xfrm>
          <a:off x="475908" y="894336"/>
          <a:ext cx="8187426" cy="3742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1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9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00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0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00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00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00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00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9008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008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897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«Исследование </a:t>
                      </a: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уровня удовлетворенности качеством 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«Мир 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профессий.Форумы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8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«Алтын 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қазына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8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«Первый шаг к великим изобретениям»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2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Дарындар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елі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8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Айналаға</a:t>
                      </a: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8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Буккросинг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8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8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Жақсы</a:t>
                      </a: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кітап-жан</a:t>
                      </a: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азығы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8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88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Кітапхана</a:t>
                      </a: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ордасы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89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5394" marR="5394" marT="4046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" y="204220"/>
            <a:ext cx="939587" cy="5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13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9187" y="800812"/>
            <a:ext cx="8746708" cy="4200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10573" y="905906"/>
            <a:ext cx="4161429" cy="2362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3424" y="164985"/>
            <a:ext cx="6577459" cy="3825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2000" b="1" dirty="0" smtClean="0">
                <a:solidFill>
                  <a:schemeClr val="accent4"/>
                </a:solidFill>
              </a:rPr>
              <a:t>ПОДПРОГРАММА  «РУХАНИ ҚАЗЫНА»</a:t>
            </a:r>
            <a:endParaRPr lang="ru-RU" sz="2000" b="1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2084" y="463169"/>
            <a:ext cx="2973543" cy="27483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ЦЕЛЕВЫЕ ИНДИКАТОРЫ</a:t>
            </a:r>
            <a:endParaRPr lang="ru-RU" sz="1300" i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309" y="918853"/>
            <a:ext cx="2247782" cy="2440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marL="138857" indent="-138857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bg1"/>
                </a:solidFill>
              </a:rPr>
              <a:t>«ТУҒАН ЖЕР – ТУҒАН ЕЛ»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2310" y="1148636"/>
            <a:ext cx="3875271" cy="284477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1. УВЕЛИЧЕНИЕ ДОЛИ УЧРЕЖДЕНИЙ КУЛЬТУРЫ   (МУЗЕИ, ТЕАТРЫ, БИБЛИОТЕКИ, КОНЦЕРТНЫЕ ОРГАНИЗАЦИИ ), СОСТОЯНИЕ КОТОРЫХ  ЯВЛЯЕТСЯ УДОВЛЕТВОРИТЕЛЬНЫМ</a:t>
            </a:r>
            <a:endParaRPr lang="ru-RU" sz="900" dirty="0">
              <a:solidFill>
                <a:schemeClr val="bg1"/>
              </a:solidFill>
            </a:endParaRPr>
          </a:p>
          <a:p>
            <a:r>
              <a:rPr lang="ru-RU" sz="900" dirty="0" smtClean="0">
                <a:solidFill>
                  <a:schemeClr val="bg1"/>
                </a:solidFill>
              </a:rPr>
              <a:t>2. УВЕЛИЧЕНИЕ ОБЪЕМА ОКАЗАННЫХ УСЛУГ НЕГОСУДАРСТВЕННЫМИ ОРГАНИЗАЦИЯМИ КУЛЬТУРЫ И ТУРИЗМА НА ОСНОВЕ ИХ НАЛОГОВОЙ     ОТЧЕТНОСТИ ЕЖЕГОДНО , НЕ МЕНЕЕ ЧЕМ НА 5% К УРОВНЮ ПРЕДЫДУЩЕГО НАЛОГОВОГО ПЕРИОДА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3. ОБЕСПЕЧЕНИЕ 50-ГО МЕСТА КАЗАХСТАНУ В СПИСКЕ СТРАН РЕЙТИНГА ТУРИСТИЧЕСКОЙ КОНКУРЕНТОСПОСОБНОСТИ ПО ДАННЫМ ВЭФ –К 2030 ГОДУ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4. ОБЕСПЕЧЕНИЕ 50-ГО МЕСТА КАЗАХСТАНУ В СПИСКЕ СТРАН РЕЙТИНГА ПО УРОВНЮ ПРИОРИТЕТНОСТИ ПУТЕШЕСТВИЙ ПО ДАННЫМ   ВЭФ –К 2030 ГОДУ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5. ДОЛЯ МУЗЕЕВ ИСТОРИКО -КРАЕВЕДЧЕСКОГО ПРОФИЛЯ , УСПЕШНО РЕАЛИЗУЮЩИХ СТАНДАРТЫ КАЧЕСТВА И ДОСТУПНОСТИ МУЗЕЙНЫХ   ПРОДУКТОВ И УСЛУГ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6. ОБЕСПЕЧЕНИЕ УЧАСТИЯ ПРЕДСТАВИТЕЛЕЙ КУЛЬТУРЫ И ИСКУССТВА В ПРЕСТИЖНЫХ МЕЖДУНАРОДНЫХ КОНКУРСАХ ПО ВИДАМ     ИСКУССТВА: ЛИТЕРАТУРА, ТЕАТР, КЛАССИЧЕСКАЯ И НАРОДНАЯ МУЗЫКА , ИЗОБРАЗИТЕЛЬНОЕ ИСКУССТВО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925" y="1134980"/>
            <a:ext cx="3935910" cy="381426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1. УВЕЛИЧЕНИЕ ДОЛИ САКРАЛЬНЫХ ОБЪЕКТОВ , СОСТОЯНИЕ КОТОРЫХ ЯВЛЯЕТСЯ УДОВЛЕТВОРИТЕЛЬНЫМ, ПО 3% ЕЖЕГОДНО</a:t>
            </a:r>
          </a:p>
          <a:p>
            <a:endParaRPr lang="ru-RU" sz="900" dirty="0" smtClean="0">
              <a:solidFill>
                <a:schemeClr val="bg1"/>
              </a:solidFill>
            </a:endParaRPr>
          </a:p>
          <a:p>
            <a:r>
              <a:rPr lang="ru-RU" sz="900" dirty="0" smtClean="0">
                <a:solidFill>
                  <a:schemeClr val="bg1"/>
                </a:solidFill>
              </a:rPr>
              <a:t>2. СОЗДАНИЕ ВИРТУАЛЬНОЙ КАРТЫ  «САКРАЛЬНАЯ ГЕОГРАФИЯ КАЗАХСТАНА »</a:t>
            </a:r>
          </a:p>
          <a:p>
            <a:endParaRPr lang="ru-RU" sz="900" dirty="0">
              <a:solidFill>
                <a:schemeClr val="bg1"/>
              </a:solidFill>
            </a:endParaRPr>
          </a:p>
          <a:p>
            <a:r>
              <a:rPr lang="ru-RU" sz="900" dirty="0" smtClean="0">
                <a:solidFill>
                  <a:schemeClr val="bg1"/>
                </a:solidFill>
              </a:rPr>
              <a:t>3. РЕГУЛЯРНАЯ РОТАЦИЯ ИСТОРИЧЕСКИХ МИНИ -ФИЛЬМОВ О КАЗАХСТАНЕ И РОЛИКОВ ОБ ОБЪЕКТАХ ИСТОРИКО  -КУЛЬТУРНОГО НАСЛЕДИЯ  НА ТЕЛЕКАНАЛЕ BBC WORLD NEWSС ТРАНСЛЯЦИЕЙ НА АУДИТОРИЮ ЕВРОПЫ , БЛИЖНЕГО 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ВОСТОКА И АЗИИ: «ЗОЛОТОЙ ЧЕЛОВЕК », «МАВЗОЛЕЙ ХОДЖА АХМЕДА ЯССАУИ  » И «МАВЗОЛЕЙ АЙША БИБИ » С 2018 Г.</a:t>
            </a:r>
          </a:p>
          <a:p>
            <a:endParaRPr lang="ru-RU" sz="900" dirty="0" smtClean="0">
              <a:solidFill>
                <a:schemeClr val="bg1"/>
              </a:solidFill>
            </a:endParaRPr>
          </a:p>
          <a:p>
            <a:r>
              <a:rPr lang="ru-RU" sz="900" dirty="0" smtClean="0">
                <a:solidFill>
                  <a:schemeClr val="bg1"/>
                </a:solidFill>
              </a:rPr>
              <a:t>4. СОЗДАНИЕ 50-ТИ ВИДЕОРОЛИКОВ МОБИЛЬНОГО ФОРМАТА  (ОС IOS, ОС ANDROID, ОС WINDOWS PHONE) ДЛЯ СОЦИАЛЬНЫХ СЕТЕЙ О  САКРАЛЬНЫХ ОБЪЕКТАХ КАЗАХСТАНА , С ОЗВУЧИВАНИЕМ НА РУССКОМ , КАЗАХСКОМ 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И АНГЛИЙСКОМ ЯЗЫКАХ</a:t>
            </a:r>
          </a:p>
          <a:p>
            <a:endParaRPr lang="ru-RU" sz="900" dirty="0" smtClean="0">
              <a:solidFill>
                <a:schemeClr val="bg1"/>
              </a:solidFill>
            </a:endParaRPr>
          </a:p>
          <a:p>
            <a:r>
              <a:rPr lang="ru-RU" sz="900" dirty="0" smtClean="0">
                <a:solidFill>
                  <a:schemeClr val="bg1"/>
                </a:solidFill>
              </a:rPr>
              <a:t>5. СОЗДАНИЕ НАУЧНО -ПОПУЛЯРНЫХ ФИЛЬМОВ О  22-Х САКРАЛЬНЫХ ОБЪЕКТАХ КАЗАХСТАНА С СУБТИТРАМИ И ДУБЛЯЖОМ НА   6-ТИ ЯЗЫКАХ ООН К 2019 Г.</a:t>
            </a:r>
          </a:p>
          <a:p>
            <a:endParaRPr lang="ru-RU" sz="900" dirty="0" smtClean="0">
              <a:solidFill>
                <a:schemeClr val="bg1"/>
              </a:solidFill>
            </a:endParaRPr>
          </a:p>
          <a:p>
            <a:r>
              <a:rPr lang="ru-RU" sz="900" dirty="0" smtClean="0">
                <a:solidFill>
                  <a:schemeClr val="bg1"/>
                </a:solidFill>
              </a:rPr>
              <a:t>6. СОЗДАНИЕ ЕДИНОЙ ПЛАТФОРМЫ ПО ПРЕДСТАВЛЕНИЮ АКТУАЛЬНОЙ ИНФОРМАЦИИ О КУЛЬТУРЕ РЕСПУБЛИКИ КАЗАХСТАН С ЦЕЛЬЮ     ПОПУЛЯРИЗАЦИИ КУЛЬТУРНОГО НАСЛЕДИЯ СТРАНЫ   - НАЦИОНАЛЬНЫЙ ЭЛЕКТРОННЫЙ 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ПОРТАЛ E-CULTURE.KZ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70239" y="905906"/>
            <a:ext cx="3599595" cy="2362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5473" y="924371"/>
            <a:ext cx="2247782" cy="2440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marL="138857" indent="-138857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bg1"/>
                </a:solidFill>
              </a:rPr>
              <a:t>«ҚАСИЕТТІ ҚАЗАҚСТАН»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0098" y="4062346"/>
            <a:ext cx="4161429" cy="2362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784" y="4046718"/>
            <a:ext cx="2247782" cy="2440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marL="138857" indent="-138857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bg1"/>
                </a:solidFill>
              </a:rPr>
              <a:t>«МӘДЕНИ ДАМУ»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4602" y="4376413"/>
            <a:ext cx="3875271" cy="3517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1. ФОРМИРОВАНИЕ LONG И SHORT - ЛИСТОВ ЛУЧШИХ АВТОРОВ И ПРОИЗВЕДЕНИЙ КАЗАХСТАНСКОЙ КУЛЬТУРЫ К ДЕКАБРЮ 2017 ГОДА</a:t>
            </a:r>
            <a:endParaRPr lang="ru-RU" sz="9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" y="204220"/>
            <a:ext cx="939587" cy="5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7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34" y="2430871"/>
            <a:ext cx="1971800" cy="1153867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11" y="3774047"/>
            <a:ext cx="1971800" cy="11538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03" y="223381"/>
            <a:ext cx="745778" cy="453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645" y="416871"/>
            <a:ext cx="2265676" cy="280325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БАЗОВЫЕ НАПРАВЛЕНИЯ</a:t>
            </a:r>
            <a:endParaRPr lang="ru-RU" sz="1100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8389" y="787701"/>
            <a:ext cx="3975201" cy="23627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840" tIns="31419" rIns="62840" bIns="31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3979" y="800647"/>
            <a:ext cx="1712686" cy="264936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«ТУҒАН ЖЕР – ТУҒАН ЕЛ»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89" y="1092078"/>
            <a:ext cx="2007413" cy="11538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0205" y="1092078"/>
            <a:ext cx="1150218" cy="572713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КИШКЕНТАЕВА ЖАНАР АЛТЫНБЕКОВНА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0206" y="1691191"/>
            <a:ext cx="1080699" cy="480380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Менеджер</a:t>
            </a:r>
          </a:p>
          <a:p>
            <a:r>
              <a:rPr lang="ru-RU" sz="800" dirty="0">
                <a:solidFill>
                  <a:schemeClr val="bg1"/>
                </a:solidFill>
              </a:rPr>
              <a:t>Базового направления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91" y="1095464"/>
            <a:ext cx="810100" cy="10927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60" y="2421593"/>
            <a:ext cx="1971800" cy="11538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44" y="2430871"/>
            <a:ext cx="1971800" cy="115386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151198" y="3160252"/>
            <a:ext cx="1339025" cy="418825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smtClean="0">
                <a:solidFill>
                  <a:schemeClr val="bg1"/>
                </a:solidFill>
              </a:rPr>
              <a:t>Динара Каримова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3050" y="2370151"/>
            <a:ext cx="1080699" cy="849712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Проект «Культура 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в регионе»</a:t>
            </a:r>
          </a:p>
          <a:p>
            <a:endParaRPr lang="ru-RU" sz="800" dirty="0">
              <a:solidFill>
                <a:schemeClr val="bg1"/>
              </a:solidFill>
            </a:endParaRPr>
          </a:p>
          <a:p>
            <a:r>
              <a:rPr lang="ru-RU" sz="800" dirty="0">
                <a:solidFill>
                  <a:schemeClr val="bg1"/>
                </a:solidFill>
              </a:rPr>
              <a:t>Руководитель Республиканского проекта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00" y="2430871"/>
            <a:ext cx="807825" cy="108836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99" y="2428151"/>
            <a:ext cx="821803" cy="110680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272590" y="3184141"/>
            <a:ext cx="1438141" cy="418825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err="1" smtClean="0">
                <a:solidFill>
                  <a:schemeClr val="bg1"/>
                </a:solidFill>
              </a:rPr>
              <a:t>Рустем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err="1" smtClean="0">
                <a:solidFill>
                  <a:schemeClr val="bg1"/>
                </a:solidFill>
              </a:rPr>
              <a:t>Рахимжанов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84442" y="2394040"/>
            <a:ext cx="1277042" cy="849712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Проект «</a:t>
            </a:r>
            <a:r>
              <a:rPr lang="ru-RU" sz="800" b="1" dirty="0" err="1">
                <a:solidFill>
                  <a:schemeClr val="bg1"/>
                </a:solidFill>
              </a:rPr>
              <a:t>Выставочно</a:t>
            </a:r>
            <a:r>
              <a:rPr lang="ru-RU" sz="800" b="1" dirty="0">
                <a:solidFill>
                  <a:schemeClr val="bg1"/>
                </a:solidFill>
              </a:rPr>
              <a:t>-туристический 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комплекс «</a:t>
            </a:r>
            <a:r>
              <a:rPr lang="ru-RU" sz="800" b="1" dirty="0" err="1">
                <a:solidFill>
                  <a:schemeClr val="bg1"/>
                </a:solidFill>
              </a:rPr>
              <a:t>Этноауыл</a:t>
            </a:r>
            <a:r>
              <a:rPr lang="ru-RU" sz="800" b="1" dirty="0">
                <a:solidFill>
                  <a:schemeClr val="bg1"/>
                </a:solidFill>
              </a:rPr>
              <a:t>»</a:t>
            </a:r>
            <a:endParaRPr lang="ru-RU" sz="800" dirty="0">
              <a:solidFill>
                <a:schemeClr val="bg1"/>
              </a:solidFill>
            </a:endParaRPr>
          </a:p>
          <a:p>
            <a:r>
              <a:rPr lang="ru-RU" sz="800" dirty="0">
                <a:solidFill>
                  <a:schemeClr val="bg1"/>
                </a:solidFill>
              </a:rPr>
              <a:t>Руководитель Республиканского проекта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93" y="2399319"/>
            <a:ext cx="821908" cy="110660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486350" y="3177741"/>
            <a:ext cx="1593459" cy="418825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err="1" smtClean="0">
                <a:solidFill>
                  <a:schemeClr val="bg1"/>
                </a:solidFill>
              </a:rPr>
              <a:t>Бахтияр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err="1" smtClean="0">
                <a:solidFill>
                  <a:schemeClr val="bg1"/>
                </a:solidFill>
              </a:rPr>
              <a:t>Жанысбаев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98201" y="2387640"/>
            <a:ext cx="1277042" cy="726601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Проект «Туристические 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маршруты»</a:t>
            </a:r>
          </a:p>
          <a:p>
            <a:r>
              <a:rPr lang="ru-RU" sz="800" dirty="0">
                <a:solidFill>
                  <a:schemeClr val="bg1"/>
                </a:solidFill>
              </a:rPr>
              <a:t>Руководитель Республиканского проекта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36" y="3764768"/>
            <a:ext cx="1971800" cy="115386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20" y="3774047"/>
            <a:ext cx="1971800" cy="1153867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2147859" y="4503428"/>
            <a:ext cx="1416081" cy="572713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err="1" smtClean="0">
                <a:solidFill>
                  <a:schemeClr val="bg1"/>
                </a:solidFill>
              </a:rPr>
              <a:t>Зубайда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Сураганова</a:t>
            </a:r>
            <a:endParaRPr lang="ru-RU" sz="1000" b="1" dirty="0">
              <a:solidFill>
                <a:schemeClr val="bg1"/>
              </a:solidFill>
            </a:endParaRPr>
          </a:p>
          <a:p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28110" y="3713326"/>
            <a:ext cx="1369297" cy="849712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Проект «Этнокультурные экспедиции 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«Сакральный Казахстан»</a:t>
            </a:r>
            <a:endParaRPr lang="ru-RU" sz="800" dirty="0">
              <a:solidFill>
                <a:schemeClr val="bg1"/>
              </a:solidFill>
            </a:endParaRPr>
          </a:p>
          <a:p>
            <a:r>
              <a:rPr lang="ru-RU" sz="800" dirty="0">
                <a:solidFill>
                  <a:schemeClr val="bg1"/>
                </a:solidFill>
              </a:rPr>
              <a:t>Руководитель Республиканского </a:t>
            </a:r>
          </a:p>
          <a:p>
            <a:r>
              <a:rPr lang="ru-RU" sz="800" dirty="0">
                <a:solidFill>
                  <a:schemeClr val="bg1"/>
                </a:solidFill>
              </a:rPr>
              <a:t>проекта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62066" y="4527317"/>
            <a:ext cx="1288893" cy="418825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err="1" smtClean="0">
                <a:solidFill>
                  <a:schemeClr val="bg1"/>
                </a:solidFill>
              </a:rPr>
              <a:t>Берік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err="1" smtClean="0">
                <a:solidFill>
                  <a:schemeClr val="bg1"/>
                </a:solidFill>
              </a:rPr>
              <a:t>Әбдіғалиұлы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273918" y="3606694"/>
            <a:ext cx="1241319" cy="1065155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endParaRPr lang="ru-RU" sz="600" b="1" dirty="0" smtClean="0">
              <a:solidFill>
                <a:schemeClr val="bg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Проект </a:t>
            </a:r>
            <a:r>
              <a:rPr lang="ru-RU" sz="800" b="1" dirty="0">
                <a:solidFill>
                  <a:schemeClr val="bg1"/>
                </a:solidFill>
              </a:rPr>
              <a:t>«Выпуск книг 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«100 сакральных объектов 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общенационального </a:t>
            </a:r>
            <a:r>
              <a:rPr lang="ru-RU" sz="600" b="1" dirty="0">
                <a:solidFill>
                  <a:schemeClr val="bg1"/>
                </a:solidFill>
              </a:rPr>
              <a:t>значения» </a:t>
            </a:r>
            <a:r>
              <a:rPr lang="ru-RU" sz="600" b="1" dirty="0" smtClean="0">
                <a:solidFill>
                  <a:schemeClr val="bg1"/>
                </a:solidFill>
              </a:rPr>
              <a:t> </a:t>
            </a:r>
            <a:r>
              <a:rPr lang="ru-RU" sz="800" dirty="0" smtClean="0">
                <a:solidFill>
                  <a:schemeClr val="bg1"/>
                </a:solidFill>
              </a:rPr>
              <a:t>Руководитель </a:t>
            </a:r>
            <a:r>
              <a:rPr lang="ru-RU" sz="800" dirty="0">
                <a:solidFill>
                  <a:schemeClr val="bg1"/>
                </a:solidFill>
              </a:rPr>
              <a:t>Республиканского проекта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475827" y="4520917"/>
            <a:ext cx="1288893" cy="418825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err="1" smtClean="0">
                <a:solidFill>
                  <a:schemeClr val="bg1"/>
                </a:solidFill>
              </a:rPr>
              <a:t>Алия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err="1" smtClean="0">
                <a:solidFill>
                  <a:schemeClr val="bg1"/>
                </a:solidFill>
              </a:rPr>
              <a:t>Сисембаева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87677" y="3730815"/>
            <a:ext cx="1476735" cy="849712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Проект «Международная  научно-практическая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конференция «Сакральный Казахстан»</a:t>
            </a:r>
          </a:p>
          <a:p>
            <a:r>
              <a:rPr lang="ru-RU" sz="800" dirty="0">
                <a:solidFill>
                  <a:schemeClr val="bg1"/>
                </a:solidFill>
              </a:rPr>
              <a:t>Руководитель Республиканского проекта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95" y="3774047"/>
            <a:ext cx="859416" cy="1102863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86" y="3779371"/>
            <a:ext cx="813880" cy="1096679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68" y="3747380"/>
            <a:ext cx="807477" cy="1083759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2312645" y="143318"/>
            <a:ext cx="5011661" cy="329833"/>
          </a:xfrm>
          <a:prstGeom prst="rect">
            <a:avLst/>
          </a:prstGeom>
          <a:noFill/>
        </p:spPr>
        <p:txBody>
          <a:bodyPr wrap="square" lIns="109975" tIns="54987" rIns="109975" bIns="54987" rtlCol="0">
            <a:spAutoFit/>
          </a:bodyPr>
          <a:lstStyle/>
          <a:p>
            <a:r>
              <a:rPr lang="ru-RU" sz="1400" b="1" dirty="0">
                <a:solidFill>
                  <a:schemeClr val="accent4"/>
                </a:solidFill>
              </a:rPr>
              <a:t>ПОДПРОГРАММА  «РУХАНИ ҚАЗЫНА»</a:t>
            </a:r>
          </a:p>
        </p:txBody>
      </p:sp>
    </p:spTree>
    <p:extLst>
      <p:ext uri="{BB962C8B-B14F-4D97-AF65-F5344CB8AC3E}">
        <p14:creationId xmlns:p14="http://schemas.microsoft.com/office/powerpoint/2010/main" val="560178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8467" y="127868"/>
            <a:ext cx="5452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/>
                </a:solidFill>
              </a:rPr>
              <a:t>АНАЛИЗ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accent4"/>
                </a:solidFill>
              </a:rPr>
              <a:t>ЦЕННОСТЕЙ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10352646"/>
              </p:ext>
            </p:extLst>
          </p:nvPr>
        </p:nvGraphicFramePr>
        <p:xfrm>
          <a:off x="761296" y="640080"/>
          <a:ext cx="7460684" cy="3971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6704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074683" y="114269"/>
            <a:ext cx="746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/>
                </a:solidFill>
              </a:rPr>
              <a:t>ЭКСПРЕСС- АНАЛИЗ ПРОЕКТОВ, ПОДПРОЕКТОВ, МЕРОПРИЯТИЙ 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58590"/>
              </p:ext>
            </p:extLst>
          </p:nvPr>
        </p:nvGraphicFramePr>
        <p:xfrm>
          <a:off x="114300" y="1002026"/>
          <a:ext cx="8877301" cy="372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916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464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4156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445875">
                <a:tc gridSpan="6"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СООТВЕТСТВИЕ НАПРАВЛЕНИЯМ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 ШКАЛЕ ОТ 1 ДО 5 БАЛЛОВ)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  <a:alpha val="8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МАСШТАБ И ОХВАТ, ЧЕЛОВЕК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(В 2017 ГОДУ)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  <a:alpha val="8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Итоговый бал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1158">
                <a:tc row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Конкурентоспособность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816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Прагматизм</a:t>
                      </a:r>
                    </a:p>
                    <a:p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816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национальной идентичности</a:t>
                      </a:r>
                    </a:p>
                    <a:p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 знания</a:t>
                      </a:r>
                    </a:p>
                    <a:p>
                      <a:pPr algn="ctr" fontAlgn="ctr"/>
                      <a:endParaRPr lang="ru-RU" sz="1200" b="1" u="none" strike="noStrike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Эволюционное,</a:t>
                      </a:r>
                    </a:p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не революционное развитие Казахстана</a:t>
                      </a:r>
                    </a:p>
                    <a:p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816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Открытость сознания</a:t>
                      </a:r>
                    </a:p>
                    <a:p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5341">
                <a:tc v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1000</a:t>
                      </a:r>
                      <a:endParaRPr lang="ru-RU" sz="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1000             до 100 тыс.</a:t>
                      </a:r>
                      <a:endParaRPr lang="ru-RU" sz="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100 тыс. до 1млн.</a:t>
                      </a:r>
                      <a:endParaRPr lang="ru-RU" sz="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свыше 1 млн.</a:t>
                      </a:r>
                      <a:endParaRPr lang="ru-RU" sz="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704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7" name="Picture 3" descr="C:\Users\ENU 2016\Desktop\БИТРИКС  3333333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75892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704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ENU 2016\Desktop\61ef9676-8cbb-432f-8323-e8c5a1e642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3164" y="678180"/>
            <a:ext cx="9757164" cy="4099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704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Рисунок 32" descr="c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160" cy="43420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270" y="82426"/>
            <a:ext cx="8376768" cy="3517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4"/>
                </a:solidFill>
              </a:rPr>
              <a:t>СПЕЦПРОЕКТЫ – 6, ПОДПРОГРАММЫ-4 , БАЗОВЫЕ НАПРАВЛЕНИЯ -13</a:t>
            </a:r>
            <a:endParaRPr lang="ru-RU" sz="1800" b="1" dirty="0">
              <a:solidFill>
                <a:schemeClr val="accent4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8681"/>
              </p:ext>
            </p:extLst>
          </p:nvPr>
        </p:nvGraphicFramePr>
        <p:xfrm>
          <a:off x="362020" y="475452"/>
          <a:ext cx="8599018" cy="4464253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tblPr>
              <a:tblGrid>
                <a:gridCol w="1426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6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1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97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47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4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СПЕЦПРОЕКТЫ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А. </a:t>
                      </a: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ПОДПРОГРАММА «АТАМЕКЕН»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БН 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В. </a:t>
                      </a: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ПОДПРОГРАММА «</a:t>
                      </a: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ТӘРБИЕ ЖӘНЕ БІЛІМ</a:t>
                      </a: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БН + 1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С. </a:t>
                      </a: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ПОДПРОГРАММА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РУХАНИ ҚАЗЫНА</a:t>
                      </a: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БН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ПОДПРОГРАММА «</a:t>
                      </a: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АҚПАРАТ ТОЛҚЫНЫ</a:t>
                      </a: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БН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ТУҒАН ЖЕР 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1.ӘЛЕУМЕТТІК </a:t>
                      </a:r>
                      <a:r>
                        <a:rPr lang="ru-RU" sz="1000" b="0" kern="1200" noProof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БАСТАМАЛАР</a:t>
                      </a: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КАРТАСЫ;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ЖОМАРТ ЖҮРЕК;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ӨЛКЕТАНУ;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ОТАНЫМ-ТАҒДЫРЫМ;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САНАЛЫ АЗАМАТ;</a:t>
                      </a:r>
                      <a:r>
                        <a:rPr lang="ru-RU" sz="1000" b="0" kern="120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КІТАП-БІЛІМ БҰЛАҒЫ; 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 ТУҒАН ЖЕР – ТУҒАН ЕЛ;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336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ИНФОРМАЦИОННОЕ СОПРОВОЖДЕНИЕ ВСЕХ БАЗОВЫХ НАПРАВЛЕНИЙ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САКРАЛЬНАЯ ГЕОГРАФИЯ КАЗАХСТАНА 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 ҚАСИЕТТІ ҚАЗАҚСТАН.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КАЗАХСТАНСКАЯ КУЛЬТУРА В СОВРЕМЕННОМ МИРЕ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</a:p>
                  </a:txBody>
                  <a:tcPr marL="42704" marR="427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 МӘДЕНИ ДАМУ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 НОВЫХ УЧЕБНИКОВ 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________</a:t>
                      </a:r>
                    </a:p>
                  </a:txBody>
                  <a:tcPr marL="42704" marR="427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 НОВОЕ ГУМАНИТАРНОЕ ЗНАНИЕ. 100 НОВЫХ УЧЕБНИКОВ НА КАЗАХСКОМ ЯЗЫКЕ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5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ПЕРЕВОД КАЗАХСКОГО ЯЗЫКА НА ЛАТИНСКУЮ ГРАФИКУ 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________</a:t>
                      </a:r>
                    </a:p>
                  </a:txBody>
                  <a:tcPr marL="42704" marR="427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 ПЕРЕВОД КАЗАХСКОГО ЯЗЫКА НА ЛАТИНСКУЮ ГРАФИКУ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622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 НОВЫХ ЛИЦ 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 100 НОВЫХ ЛИЦ</a:t>
                      </a:r>
                      <a:endParaRPr lang="ru-RU" sz="1000" b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8684" name="Picture 12" descr="C:\Users\ENU 2016\Desktop\handshake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1448" y="4504581"/>
            <a:ext cx="529056" cy="396833"/>
          </a:xfrm>
          <a:prstGeom prst="rect">
            <a:avLst/>
          </a:prstGeom>
          <a:noFill/>
        </p:spPr>
      </p:pic>
      <p:pic>
        <p:nvPicPr>
          <p:cNvPr id="27" name="Picture 12" descr="C:\Users\ENU 2016\Desktop\handshake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9159" y="4489631"/>
            <a:ext cx="529056" cy="396833"/>
          </a:xfrm>
          <a:prstGeom prst="rect">
            <a:avLst/>
          </a:prstGeom>
          <a:noFill/>
        </p:spPr>
      </p:pic>
      <p:pic>
        <p:nvPicPr>
          <p:cNvPr id="28" name="Picture 12" descr="C:\Users\ENU 2016\Desktop\handshake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848" y="1850090"/>
            <a:ext cx="529056" cy="396833"/>
          </a:xfrm>
          <a:prstGeom prst="rect">
            <a:avLst/>
          </a:prstGeom>
          <a:noFill/>
        </p:spPr>
      </p:pic>
      <p:pic>
        <p:nvPicPr>
          <p:cNvPr id="29" name="Picture 12" descr="C:\Users\ENU 2016\Desktop\handshake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1443" y="1860437"/>
            <a:ext cx="529056" cy="396833"/>
          </a:xfrm>
          <a:prstGeom prst="rect">
            <a:avLst/>
          </a:prstGeom>
          <a:noFill/>
        </p:spPr>
      </p:pic>
      <p:pic>
        <p:nvPicPr>
          <p:cNvPr id="30" name="Picture 12" descr="C:\Users\ENU 2016\Desktop\handshake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213" y="2396181"/>
            <a:ext cx="529056" cy="396833"/>
          </a:xfrm>
          <a:prstGeom prst="rect">
            <a:avLst/>
          </a:prstGeom>
          <a:noFill/>
        </p:spPr>
      </p:pic>
      <p:pic>
        <p:nvPicPr>
          <p:cNvPr id="31" name="Picture 12" descr="C:\Users\ENU 2016\Desktop\handshake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0430" y="3249240"/>
            <a:ext cx="529056" cy="396833"/>
          </a:xfrm>
          <a:prstGeom prst="rect">
            <a:avLst/>
          </a:prstGeom>
          <a:noFill/>
        </p:spPr>
      </p:pic>
      <p:pic>
        <p:nvPicPr>
          <p:cNvPr id="32" name="Picture 12" descr="C:\Users\ENU 2016\Desktop\handshake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8960" y="3925629"/>
            <a:ext cx="529056" cy="396833"/>
          </a:xfrm>
          <a:prstGeom prst="rect">
            <a:avLst/>
          </a:prstGeom>
          <a:noFill/>
        </p:spPr>
      </p:pic>
      <p:pic>
        <p:nvPicPr>
          <p:cNvPr id="33" name="Picture 12" descr="C:\Users\ENU 2016\Desktop\handshake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9155" y="2437849"/>
            <a:ext cx="529056" cy="396833"/>
          </a:xfrm>
          <a:prstGeom prst="rect">
            <a:avLst/>
          </a:prstGeom>
          <a:noFill/>
        </p:spPr>
      </p:pic>
      <p:pic>
        <p:nvPicPr>
          <p:cNvPr id="34" name="Picture 12" descr="C:\Users\ENU 2016\Desktop\handshake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4036" y="4487647"/>
            <a:ext cx="529056" cy="396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918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03" y="1059691"/>
            <a:ext cx="2587852" cy="1188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24" y="1094371"/>
            <a:ext cx="2587852" cy="1153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1" y="1068971"/>
            <a:ext cx="2634591" cy="1179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0658" y="172937"/>
            <a:ext cx="6577459" cy="3825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2000" b="1" dirty="0" smtClean="0">
                <a:solidFill>
                  <a:schemeClr val="accent4"/>
                </a:solidFill>
              </a:rPr>
              <a:t>ПОДПРОГРАММА «АТАМЕКЕН»</a:t>
            </a:r>
            <a:endParaRPr lang="ru-RU" sz="2000" b="1" dirty="0">
              <a:solidFill>
                <a:schemeClr val="accent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" y="204220"/>
            <a:ext cx="939587" cy="5110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0658" y="895141"/>
            <a:ext cx="1509582" cy="582613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ЕРМЕКБАЕВ 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НҰРЛАН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БАЙҰЗАҚҰЛЫ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7235" y="988274"/>
            <a:ext cx="1652231" cy="582613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НҮКЕНОВ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АБЗАЛ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НҮКЕНҰЛЫ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9183" y="968102"/>
            <a:ext cx="1509582" cy="582613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ӨТЕШЕВ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НҰРЛАН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</a:rPr>
              <a:t>СҮЛЕЙМЕНҰЛЫ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8323" y="1524660"/>
            <a:ext cx="1466661" cy="690334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Министр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по делам религий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и гражданского общества РК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0631" y="1539913"/>
            <a:ext cx="1517970" cy="690334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Вице-министр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по делам религий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и гражданского общества РК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0376" y="1681025"/>
            <a:ext cx="2118128" cy="53644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Председатель правления НАО  «Центр поддержки гражданских инициатив»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582" y="2270106"/>
            <a:ext cx="2323792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</a:rPr>
              <a:t>КУРАТОР ПОДПРОГРАММЫ</a:t>
            </a:r>
            <a:endParaRPr lang="ru-RU" sz="1400" b="1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6885" y="2264635"/>
            <a:ext cx="2853266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</a:rPr>
              <a:t>РУКОВОДИТЕЛЬ</a:t>
            </a: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4"/>
                </a:solidFill>
              </a:rPr>
              <a:t>ПОДПРОГРАММЫ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6533" y="2290035"/>
            <a:ext cx="3293533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</a:rPr>
              <a:t>ГЛАВНЫЙ</a:t>
            </a: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4"/>
                </a:solidFill>
              </a:rPr>
              <a:t>МЕНЕДЖЕР</a:t>
            </a: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4"/>
                </a:solidFill>
              </a:rPr>
              <a:t>ПОДПРОГРАММЫ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5493" y="2642263"/>
            <a:ext cx="3014442" cy="2319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305800" y="2642262"/>
            <a:ext cx="5642704" cy="2310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649885" y="2718608"/>
            <a:ext cx="2984680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ЦЕЛЬ ПОДПРОГРАММЫ: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9885" y="3022917"/>
            <a:ext cx="4352120" cy="179833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ПОВЫШЕНИЕ ГРАЖДАНСКОЙ ОТВЕТСТВЕННОСТИ И СОЦИАЛЬНОЙ АКТИВНОСТИ НАСЕЛЕНИЯ, НАПРАВЛЕННЫХ НА КОНКУРЕНТОСПОСОБНОСТЬ, ПРАГМАТИЗМ КАЖДОГО КАЗАХСТАНЦА, МЕСТНЫХ СООБЩЕСТВ И ЭВОЛЮЦИОННОЕ РАЗВИТИЕ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ОБЩЕСТВА В ЦЕЛОМ. ЦЕЛЕВЫЕ ИНДИКАТОРЫ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(ПО ОБЛАСТЯМ, ГОРОДАМ, РАЙОНАМ, СЕЛЬСКИМ ОКРУГАМ, НАСЕЛЕННЫМ ПУНКТАМ)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5" y="913311"/>
            <a:ext cx="906752" cy="12596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01" y="931976"/>
            <a:ext cx="916461" cy="124886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55" y="914093"/>
            <a:ext cx="942192" cy="126684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31" y="3072856"/>
            <a:ext cx="1196495" cy="6804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" y="3034891"/>
            <a:ext cx="1133166" cy="70661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9798" y="3291366"/>
            <a:ext cx="1181973" cy="474891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2017 –2022 годы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85662" y="3168523"/>
            <a:ext cx="1418343" cy="50566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СРОКИ РЕАЛИЗАЦИИ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69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1607" y="2773496"/>
            <a:ext cx="2900593" cy="1455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61" y="1223159"/>
            <a:ext cx="2587852" cy="1153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90" y="1216563"/>
            <a:ext cx="2587852" cy="1153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5" y="1235613"/>
            <a:ext cx="2634591" cy="115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7411" y="178800"/>
            <a:ext cx="6577459" cy="3825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2000" b="1" dirty="0" smtClean="0">
                <a:solidFill>
                  <a:schemeClr val="accent4"/>
                </a:solidFill>
              </a:rPr>
              <a:t>ПОДПРОГРАММА «ТӘРБИЕ ЖӘНЕ БІЛІМ»</a:t>
            </a:r>
            <a:endParaRPr lang="ru-RU" sz="2000" b="1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0363" y="978589"/>
            <a:ext cx="1509582" cy="582613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САГАДИЕВ 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ЕРЛАН КЕНЖЕГАЛИЕВИЧ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0898" y="972070"/>
            <a:ext cx="1125181" cy="582613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АМРИН 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АСЛАНБЕК КЕМЕНГЕРОВИЧ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5376" y="931852"/>
            <a:ext cx="1509582" cy="582613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ЕРЕШЕВ </a:t>
            </a:r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ru-RU" sz="1100" b="1" dirty="0" smtClean="0">
                <a:solidFill>
                  <a:schemeClr val="bg1"/>
                </a:solidFill>
              </a:rPr>
              <a:t>БАУЫРЖАН ТУРСЫНБЕКОВИЧ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9114" y="1774717"/>
            <a:ext cx="1466661" cy="53644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Министр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образования и науки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Республики Казахстан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8420" y="1750554"/>
            <a:ext cx="1418343" cy="53644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Вице-министр образования и науки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Республики Казахстан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3984" y="1459696"/>
            <a:ext cx="2118644" cy="87500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Эксперт АО «Информационно-аналитический центр» д.э.н., академик НАЕН, сертифицированный PRINCE-2,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IPMA </a:t>
            </a:r>
            <a:r>
              <a:rPr lang="ru-RU" sz="1000" dirty="0" err="1" smtClean="0">
                <a:solidFill>
                  <a:schemeClr val="bg1"/>
                </a:solidFill>
              </a:rPr>
              <a:t>Level-A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292" y="2389963"/>
            <a:ext cx="2357659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</a:rPr>
              <a:t>КУРАТОР ПОДПРОГРАММЫ</a:t>
            </a:r>
            <a:endParaRPr lang="ru-RU" sz="1400" b="1" dirty="0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0523" y="2399702"/>
            <a:ext cx="2941543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</a:rPr>
              <a:t>РУКОВОДИТЕЛЬ ПОДПРОГРАММЫ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4761" y="2399702"/>
            <a:ext cx="3362631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</a:rPr>
              <a:t>ГЛАВНЫЙ МЕНЕДЖЕР ПОДПРОГРАММЫ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7" y="975635"/>
            <a:ext cx="1026211" cy="133875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55" y="957108"/>
            <a:ext cx="1042072" cy="134387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48" y="957662"/>
            <a:ext cx="1076335" cy="135676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3331200" y="2769263"/>
            <a:ext cx="5672358" cy="2243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4639489" y="3046370"/>
            <a:ext cx="2984680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ЦЕЛЬ ПОДПРОГРАММЫ: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51438" y="3480264"/>
            <a:ext cx="4352120" cy="1151999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КОНКУРЕНТОСПОСОБНАЯ, ПРАГМАТИЧНАЯ, СИЛЬНАЯ, ТВОРЧЕСКАЯ, ПАТРИОТИЧНАЯ И ПРОАКТИВНАЯ ЛИЧНОСТЬ ЕДИНОЙ НАЦИИ, ФУНДАМЕНТОМ УСПЕШНОГО БУДУЩЕГО КОТОРОЙ ЯВЛЯЮТСЯ ВОСПИТАНИЕ И КУЛЬТ ЗНАНИЙ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533" y="2765029"/>
            <a:ext cx="3001127" cy="2255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31" y="3072856"/>
            <a:ext cx="1196495" cy="6804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" y="3034891"/>
            <a:ext cx="1133166" cy="70661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49798" y="3291366"/>
            <a:ext cx="1181973" cy="474891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2017 –2022 годы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85662" y="3168523"/>
            <a:ext cx="1418343" cy="50566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СРОКИ РЕАЛИЗАЦИИ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" y="204220"/>
            <a:ext cx="939587" cy="5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49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70" y="1180736"/>
            <a:ext cx="2998564" cy="12994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28" y="836540"/>
            <a:ext cx="1227657" cy="15859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24" y="1181549"/>
            <a:ext cx="2587852" cy="1290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8" y="1156150"/>
            <a:ext cx="2634591" cy="1315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3096" y="180162"/>
            <a:ext cx="6577459" cy="3825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2000" b="1" dirty="0" smtClean="0">
                <a:solidFill>
                  <a:schemeClr val="accent4"/>
                </a:solidFill>
              </a:rPr>
              <a:t>ПОДПРОГРАММА  «РУХАНИ ҚАЗЫНА»</a:t>
            </a:r>
            <a:endParaRPr lang="ru-RU" sz="2000" b="1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4487" y="959436"/>
            <a:ext cx="1509582" cy="41333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МҰХАМЕДИҰЛЫ  АРЫСТАНБЕК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951" y="913656"/>
            <a:ext cx="1509582" cy="582613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РАИМКУЛОВА АКТОТЫ  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РАХМЕТОЛЛАЕВНА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1505" y="890191"/>
            <a:ext cx="1785223" cy="582613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ЩУГАРЕВА </a:t>
            </a:r>
            <a:endParaRPr lang="en-US" sz="1100" b="1" dirty="0" smtClean="0">
              <a:solidFill>
                <a:schemeClr val="bg1"/>
              </a:solidFill>
            </a:endParaRPr>
          </a:p>
          <a:p>
            <a:r>
              <a:rPr lang="ru-RU" sz="1100" b="1" dirty="0" smtClean="0">
                <a:solidFill>
                  <a:schemeClr val="bg1"/>
                </a:solidFill>
              </a:rPr>
              <a:t>ЕКАТЕРИНА 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БОРИСОВНА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1154" y="1804628"/>
            <a:ext cx="1418343" cy="53644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Министр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культуры и  спорта Республики Казахстан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2798" y="1841012"/>
            <a:ext cx="1418343" cy="53644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Вице-министр культуры и спорта Республики Казахстан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1739" y="1721040"/>
            <a:ext cx="1824754" cy="690334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Главный эксперт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Департамента анализа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и стратегического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Планирования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МКС РК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366" y="2479430"/>
            <a:ext cx="2543926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</a:rPr>
              <a:t>КУРАТОР ПОДПРОГРАММЫ</a:t>
            </a:r>
            <a:endParaRPr lang="ru-RU" sz="1400" b="1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5124" y="2483485"/>
            <a:ext cx="2865343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</a:rPr>
              <a:t>РУКОВОДИТЕЛЬ ПОДПРОГРАММЫ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72903" y="2483485"/>
            <a:ext cx="3371097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</a:rPr>
              <a:t>ГЛАВНЫЙ МЕНЕДЖЕР ПОДПРОГРАММЫ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62" y="835814"/>
            <a:ext cx="1230735" cy="155937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6179" y="3122879"/>
            <a:ext cx="1957381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СРОКИ РЕАЛИЗАЦИИ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44777" y="2773710"/>
            <a:ext cx="5779405" cy="2228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31" y="3072856"/>
            <a:ext cx="1196495" cy="68049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750636" y="2849212"/>
            <a:ext cx="2984680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ЦЕЛЬ ПОДПРОГРАММЫ: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62380" y="3191224"/>
            <a:ext cx="3876672" cy="158288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СОХРАНЕНИЕ НАЦИОНАЛЬНО-КУЛЬТУРНОЙ ИДЕНТИЧНОСТИ ПУТЕМ РАЗВИТИЯ ИСТОРИЧЕСКОГО СОЗНАНИЯ НАРОДА КАЗАХСТАНА, ИЗУЧЕНИЯ КУЛЬТУРНО-ГЕОГРАФИЧЕСКОГО ПОЯСА СВЯТЫНЬ КАЗА</a:t>
            </a:r>
            <a:r>
              <a:rPr lang="ru-RU" sz="1400" b="1" i="1" dirty="0" smtClean="0">
                <a:solidFill>
                  <a:schemeClr val="bg1"/>
                </a:solidFill>
              </a:rPr>
              <a:t>Х</a:t>
            </a:r>
            <a:r>
              <a:rPr lang="ru-RU" sz="1400" b="1" dirty="0" smtClean="0">
                <a:solidFill>
                  <a:schemeClr val="bg1"/>
                </a:solidFill>
              </a:rPr>
              <a:t>СТАНА, ПОПУЛЯРИЗАЦИИ СОВРЕМЕННОЙ КАЗАХСТАНСКОЙ КУЛЬТУРЫ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8533" y="2781963"/>
            <a:ext cx="3001127" cy="2219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" y="3034891"/>
            <a:ext cx="1133166" cy="70661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49798" y="3291366"/>
            <a:ext cx="1181973" cy="474891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2017 –2022 годы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85662" y="3168523"/>
            <a:ext cx="1418343" cy="50566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СРОКИ РЕАЛИЗАЦИИ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" y="204220"/>
            <a:ext cx="939587" cy="511004"/>
          </a:xfrm>
          <a:prstGeom prst="rect">
            <a:avLst/>
          </a:prstGeom>
        </p:spPr>
      </p:pic>
      <p:pic>
        <p:nvPicPr>
          <p:cNvPr id="1026" name="Picture 2" descr="C:\Users\ENU 2016\Desktop\photo_2017-08-17_10-58-5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4788" y="853440"/>
            <a:ext cx="1250632" cy="1554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470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30" y="1032037"/>
            <a:ext cx="2587852" cy="1153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7354" y="150635"/>
            <a:ext cx="6577459" cy="3825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2000" b="1" dirty="0" smtClean="0">
                <a:solidFill>
                  <a:schemeClr val="accent4"/>
                </a:solidFill>
              </a:rPr>
              <a:t>ПОДПРОГРАММА «АҚПАРАТ ТОЛҚЫНЫ»</a:t>
            </a:r>
            <a:endParaRPr lang="ru-RU" sz="2000" b="1" dirty="0">
              <a:solidFill>
                <a:schemeClr val="accent4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6" y="1050841"/>
            <a:ext cx="2751293" cy="11538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80" y="993937"/>
            <a:ext cx="2587852" cy="11538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9571" y="886278"/>
            <a:ext cx="1544572" cy="582613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АБАЕВ 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ДАУРЕН АСКЕРБЕКОВИЧ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4955" y="860588"/>
            <a:ext cx="1509582" cy="582613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АЖИБАЕВ 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АЛАН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ГАЗИЗОВИЧ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2371" y="813683"/>
            <a:ext cx="1509582" cy="582613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АЛЬЖАНОВ 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ДАНИЯР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БЕЙСЕНГАЛИЕВИЧ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9571" y="1726068"/>
            <a:ext cx="1418343" cy="3825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Министр информации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и коммуникаций РК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2559" y="1543558"/>
            <a:ext cx="1418343" cy="53644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Вице-министр информации и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коммуникаций РК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2869" y="1418292"/>
            <a:ext cx="1891125" cy="690334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Руководитель управления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По информационной работе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в Интернете и социальных сетях МИК РК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341" y="2183803"/>
            <a:ext cx="2408459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</a:rPr>
              <a:t>КУРАТОР</a:t>
            </a:r>
            <a:r>
              <a:rPr lang="ru-RU" sz="1000" b="1" dirty="0" smtClean="0">
                <a:solidFill>
                  <a:schemeClr val="accent4"/>
                </a:solidFill>
              </a:rPr>
              <a:t> </a:t>
            </a:r>
            <a:r>
              <a:rPr lang="ru-RU" sz="1400" b="1" dirty="0" smtClean="0">
                <a:solidFill>
                  <a:schemeClr val="accent4"/>
                </a:solidFill>
              </a:rPr>
              <a:t>ПОДПРОГРАММЫ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1801" y="2195266"/>
            <a:ext cx="2895600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</a:rPr>
              <a:t>РУКОВОДИТЕЛЬ</a:t>
            </a:r>
            <a:r>
              <a:rPr lang="ru-RU" sz="1000" b="1" dirty="0" smtClean="0">
                <a:solidFill>
                  <a:schemeClr val="accent4"/>
                </a:solidFill>
              </a:rPr>
              <a:t> </a:t>
            </a:r>
            <a:r>
              <a:rPr lang="ru-RU" sz="1400" b="1" dirty="0" smtClean="0">
                <a:solidFill>
                  <a:schemeClr val="accent4"/>
                </a:solidFill>
              </a:rPr>
              <a:t>ПОДПРОГРАММЫ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1" y="2195266"/>
            <a:ext cx="3276600" cy="29022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</a:rPr>
              <a:t>ГЛАВНЫЙ</a:t>
            </a:r>
            <a:r>
              <a:rPr lang="ru-RU" sz="1000" b="1" dirty="0" smtClean="0">
                <a:solidFill>
                  <a:schemeClr val="accent4"/>
                </a:solidFill>
              </a:rPr>
              <a:t> </a:t>
            </a:r>
            <a:r>
              <a:rPr lang="ru-RU" sz="1400" b="1" dirty="0" smtClean="0">
                <a:solidFill>
                  <a:schemeClr val="accent4"/>
                </a:solidFill>
              </a:rPr>
              <a:t>МЕНЕДЖЕР</a:t>
            </a:r>
            <a:r>
              <a:rPr lang="ru-RU" sz="1000" b="1" dirty="0" smtClean="0">
                <a:solidFill>
                  <a:schemeClr val="accent4"/>
                </a:solidFill>
              </a:rPr>
              <a:t> </a:t>
            </a:r>
            <a:r>
              <a:rPr lang="ru-RU" sz="1400" b="1" dirty="0" smtClean="0">
                <a:solidFill>
                  <a:schemeClr val="accent4"/>
                </a:solidFill>
              </a:rPr>
              <a:t>ПОДПРОГРАММЫ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9341" y="2492947"/>
            <a:ext cx="2900593" cy="926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8" y="2524774"/>
            <a:ext cx="1173502" cy="57607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0305" y="2707914"/>
            <a:ext cx="1181973" cy="27483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2017 –2022 гг.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5793" y="2600994"/>
            <a:ext cx="1418343" cy="50566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СРОКИ РЕАЛИЗАЦИИ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05800" y="2492947"/>
            <a:ext cx="5666750" cy="936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39" y="2546639"/>
            <a:ext cx="984673" cy="56002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51841" y="2472842"/>
            <a:ext cx="2984680" cy="27483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</a:rPr>
              <a:t>ЦЕЛЬ ПОДПРОГРАММЫ: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8238" y="2704416"/>
            <a:ext cx="4167857" cy="721112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ПОВЫШЕНИЕ КОММУНИКАТИВНОЙ АКТИВНОСТИ ОБЩЕСТВА, НАПРАВЛЕННОЙ НА ПОДДЕРЖКУ ХОДА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РЕАЛИЗАЦИИ ПРОГРАММЫ «РУХАНИ ЖАҢҒЫРУ»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998" y="3676651"/>
            <a:ext cx="8793551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95755" y="3388042"/>
            <a:ext cx="8748245" cy="27483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</a:rPr>
              <a:t>ЦЕЛЕВЫЕ ИНДИКАТОРЫ</a:t>
            </a:r>
            <a:endParaRPr lang="ru-RU" sz="1300" i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7674" y="3648075"/>
            <a:ext cx="4174776" cy="132127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marL="138857" indent="-138857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bg1"/>
                </a:solidFill>
              </a:rPr>
              <a:t>ВХОЖДЕНИЕ ТЕЛЕПРОГРАММ, ВЫПУЩЕННЫХ В РАМКАХ «РУХАНИ ЖАҢҒЫРУ» В ТОП-20 ОТЕЧЕСТВЕННЫХ ТЕЛЕПРОГРАММ</a:t>
            </a:r>
          </a:p>
          <a:p>
            <a:endParaRPr lang="ru-RU" sz="900" dirty="0">
              <a:solidFill>
                <a:schemeClr val="bg1"/>
              </a:solidFill>
            </a:endParaRPr>
          </a:p>
          <a:p>
            <a:pPr marL="138857" indent="-138857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bg1"/>
                </a:solidFill>
              </a:rPr>
              <a:t>УВЕЛИЧЕНИЕ КОЛИЧЕСТВА ПОЛОЖИТЕЛЬНЫХ ОТКЛИКОВ НА ПУБЛИКАЦИИ, ПОСВЯЩЕННЫЕ ТЕМАТИКЕ ПРОГРАММЫ В СОЦИАЛЬНЫХ СЕТЯХ И НА ИНТЕРНЕТ-РЕСУРСАХ ВО ВСЕХ ЦЕЛЕВЫХ ГРУППАХ</a:t>
            </a:r>
          </a:p>
          <a:p>
            <a:endParaRPr lang="ru-RU" sz="900" dirty="0">
              <a:solidFill>
                <a:schemeClr val="bg1"/>
              </a:solidFill>
            </a:endParaRPr>
          </a:p>
          <a:p>
            <a:pPr marL="138857" indent="-138857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bg1"/>
                </a:solidFill>
              </a:rPr>
              <a:t>СРЕДНИЙ ПОКАЗАТЕЛЬ УНИКАЛЬНЫХ ПОСЕТИТЕЛЕЙ САЙТА НЕ МЕНЕЕ 2000 ПОЛЬЗОВАТЕЛЕЙ В ДЕНЬ К 2018 ГОДУ, И 20 000 К 2022 ГОДУ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3475" y="3659525"/>
            <a:ext cx="3784315" cy="90577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marL="138857" indent="-138857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bg1"/>
                </a:solidFill>
              </a:rPr>
              <a:t>ЕЖЕГОДНЫЙ РОСТ РЕЙТИНГОВ ДОКУМЕНТАЛЬНЫХ/ ХУДОЖЕСТВЕННЫХ ФИЛЬМОВ, ВЫПУЩЕННЫХ В РАМКАХ ПРОГРАММЫ</a:t>
            </a:r>
          </a:p>
          <a:p>
            <a:endParaRPr lang="ru-RU" sz="900" dirty="0" smtClean="0">
              <a:solidFill>
                <a:schemeClr val="bg1"/>
              </a:solidFill>
            </a:endParaRPr>
          </a:p>
          <a:p>
            <a:endParaRPr lang="ru-RU" sz="900" dirty="0">
              <a:solidFill>
                <a:schemeClr val="bg1"/>
              </a:solidFill>
            </a:endParaRPr>
          </a:p>
          <a:p>
            <a:pPr marL="138857" indent="-138857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bg1"/>
                </a:solidFill>
              </a:rPr>
              <a:t>СРЕДНИЙ ПОКАЗАТЕЛЬ ПОСЕЩАЕМОСТИ САЙТА В 8 000 ПРОСМОТРОВ В ДЕНЬ К 2018 ГОДУ, И 40 000 К 2022 ГОДУ </a:t>
            </a:r>
            <a:endParaRPr lang="ru-RU" sz="900" dirty="0">
              <a:solidFill>
                <a:schemeClr val="bg1"/>
              </a:solidFill>
            </a:endParaRPr>
          </a:p>
        </p:txBody>
      </p:sp>
      <p:pic>
        <p:nvPicPr>
          <p:cNvPr id="26625" name="Picture 1" descr="C:\Users\ENU 2016\Desktop\Фото АКпарат Толкыны\Абаев Даурен Аскербекович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959" y="811200"/>
            <a:ext cx="1045717" cy="1324616"/>
          </a:xfrm>
          <a:prstGeom prst="rect">
            <a:avLst/>
          </a:prstGeom>
          <a:noFill/>
        </p:spPr>
      </p:pic>
      <p:pic>
        <p:nvPicPr>
          <p:cNvPr id="26626" name="Picture 2" descr="C:\Users\ENU 2016\Desktop\Фото АКпарат Толкыны\Ажибаев Алан Газизович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6276" y="776597"/>
            <a:ext cx="1135494" cy="1360509"/>
          </a:xfrm>
          <a:prstGeom prst="rect">
            <a:avLst/>
          </a:prstGeom>
          <a:noFill/>
        </p:spPr>
      </p:pic>
      <p:pic>
        <p:nvPicPr>
          <p:cNvPr id="26627" name="Picture 3" descr="C:\Users\ENU 2016\Desktop\Фото АКпарат Толкыны\Данияр Альжанов Бисенгалиевич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72175" y="716318"/>
            <a:ext cx="990383" cy="1369787"/>
          </a:xfrm>
          <a:prstGeom prst="rect">
            <a:avLst/>
          </a:prstGeom>
          <a:noFill/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" y="204220"/>
            <a:ext cx="939587" cy="5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0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3891" y="78418"/>
            <a:ext cx="4964380" cy="690334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2000" b="1" dirty="0" smtClean="0">
                <a:solidFill>
                  <a:schemeClr val="accent4"/>
                </a:solidFill>
              </a:rPr>
              <a:t> ЦЕЛЕВЫЕ ИНДИКАТОРЫ ПОДПРОГРАММЫ «ТӘРБИЕ ЖӘНЕ БІЛІМ»</a:t>
            </a:r>
            <a:endParaRPr lang="ru-RU" sz="2000" b="1" dirty="0">
              <a:solidFill>
                <a:schemeClr val="accent4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3415" y="822280"/>
            <a:ext cx="772510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ДОЛЯ ОБУЧАЮЩИХСЯ ОБЩЕОБРАЗОВАТЕЛЬНЫХ ШКОЛ, УЧАСТВУЮЩИХ В КОНКУРСАХ "МОЯ ИНИЦИАТИВА - МОЕЙ РОДИНЕ":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К 2020 - 1,4 МЛН. ЧЕЛ., 50%</a:t>
            </a:r>
          </a:p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smtClean="0">
                <a:solidFill>
                  <a:schemeClr val="bg1"/>
                </a:solidFill>
              </a:rPr>
              <a:t>ДОЛЯ ОБУЧАЮЩИХСЯ  ОБЩЕОБРАЗОВАТЕЛЬНЫХ  ШКОЛ,  УЧАСТВУЮЩИХ  В  МЕРОПРИЯТИЯХ  ЕДЮО  «ЖАС ҰЛАН»: 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ЕЖЕГОДНО ДО  1 МЛН.  ЧЕЛОВЕК</a:t>
            </a:r>
          </a:p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smtClean="0">
                <a:solidFill>
                  <a:schemeClr val="bg1"/>
                </a:solidFill>
              </a:rPr>
              <a:t>ДОЛЯ ОБУЧАЮЩИХСЯ ШКОЛ, КОЛЛЕДЖЕЙ И ВУЗОВ, УЧАСТВУЮЩИХ В ПАРАДЕ ДЕТСКИХ И МОЛОДЕЖНЫХ ОРКЕСТРОВ И АНСАМБЛЕЙ: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К 2022 ГОДУ – 155 ТЫС. ЧЕЛОВЕК, 5%</a:t>
            </a:r>
          </a:p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smtClean="0">
                <a:solidFill>
                  <a:schemeClr val="bg1"/>
                </a:solidFill>
              </a:rPr>
              <a:t>ДОЛЯ ОБУЧАЮЩИХСЯ ОБЩЕОБРАЗОВАТЕЛЬНЫХ ШКОЛ И КОЛЛЕДЖЕЙ, УЧАСТВУЮЩИХ В РЕАЛИЗАЦИИ КРАЕВЕДЧЕСКИХ ПРОЕКТОВ (ЭКСКУРСИИ, ЭКСПЕДИЦИИ, МАРШРУТЫ, ПОХОДЫ): ДО 2022 ГОДА - 40%</a:t>
            </a:r>
          </a:p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smtClean="0">
                <a:solidFill>
                  <a:schemeClr val="bg1"/>
                </a:solidFill>
              </a:rPr>
              <a:t>ДОЛЯ И КОЛИЧЕСТВО ОБУЧАЮЩИХСЯ, ОХВАЧЕННЫХ ВНУТРЕННИМ ТУРИЗМОМ: ЕЖЕГОДНО ДО 300 ТЫСЯЧ ЧЕЛОВЕК</a:t>
            </a:r>
          </a:p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smtClean="0">
                <a:solidFill>
                  <a:schemeClr val="bg1"/>
                </a:solidFill>
              </a:rPr>
              <a:t>ДОЛЯ И КОЛИЧЕСТВО ОБУЧАЮЩИХСЯ ОБЩЕОБРАЗОВАТЕЛЬНЫХ ШКОЛ, ОХВАЧЕННЫХ РЕСПУБЛИКАНСКИМ 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ПРОЕКТОМ «ОТКРЫВАЕМ МИР ПРОФЕССИЙ»: К 2022 – 1,9 МЛН. ОБУЧАЮЩИХСЯ, 65 % </a:t>
            </a:r>
          </a:p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smtClean="0">
                <a:solidFill>
                  <a:schemeClr val="bg1"/>
                </a:solidFill>
              </a:rPr>
              <a:t>ДОЛЯ И КОЛИЧЕСТВО ОБУЧАЮЩИХСЯ ОБЩЕОБРАЗОВАТЕЛЬНЫХ ШКОЛ, ОХВАЧЕННЫХ МЕРОПРИЯТИЯМИ 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ТЕХНИЧЕСКОГО ТВОРЧЕСТВА И ИЗОБРЕТАТЕЛЬСТВА: К 2022 ГОДУ – 87 ТЫС. ШКОЛЬНИКОВ, 3% </a:t>
            </a:r>
          </a:p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smtClean="0">
                <a:solidFill>
                  <a:schemeClr val="bg1"/>
                </a:solidFill>
              </a:rPr>
              <a:t>ДОЛЯ ОБУЧАЮЩИХСЯ КОЛЛЕДЖЕЙ, УЧАСТВУЮЩИХ В РЕАЛИЗАЦИИ ПРОЕКТОВ В ОБЛАСТИ 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ВЫСОКОТЕХНОЛОГИЧНЫХ МЕТОДИК И ЦИФРОВЫХ ТЕХНОЛОГИЙ: 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К 2022 ГОДУ – 146,7 ТЫС. ЧЕЛОВЕК, 30% </a:t>
            </a:r>
          </a:p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1000" b="1" dirty="0" smtClean="0">
                <a:solidFill>
                  <a:schemeClr val="bg1"/>
                </a:solidFill>
              </a:rPr>
              <a:t>ДОЛЯ И КОЛИЧЕСТВО ОБУЧАЮЩИХСЯ, ПОЛЬЗУЮЩИХСЯ СПЕЦИАЛЬНЫМИ МЕСТАМИ ПО ОБМЕНУ </a:t>
            </a:r>
          </a:p>
          <a:p>
            <a:r>
              <a:rPr lang="ru-RU" sz="1000" b="1" dirty="0" smtClean="0">
                <a:solidFill>
                  <a:schemeClr val="bg1"/>
                </a:solidFill>
              </a:rPr>
              <a:t>КНИГАМИ В ОРГАНИЗАЦИЯХ ОБРАЗОВАНИЯ – БУККРОСИНГАМИ: К 2022 ГОДУ - 584 ТЫС. ЧЕЛ, 15%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" y="204220"/>
            <a:ext cx="939587" cy="5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120" name="Прямоугольник 119"/>
          <p:cNvSpPr/>
          <p:nvPr/>
        </p:nvSpPr>
        <p:spPr>
          <a:xfrm>
            <a:off x="4391091" y="4341746"/>
            <a:ext cx="4418839" cy="5794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75904" y="4341746"/>
            <a:ext cx="3873737" cy="5794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434" y="460973"/>
            <a:ext cx="2973543" cy="27483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АРХИТЕКТУРНАЯ КАРТА</a:t>
            </a:r>
            <a:endParaRPr lang="ru-RU" sz="1300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904" y="936380"/>
            <a:ext cx="1895927" cy="3943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969" y="963515"/>
            <a:ext cx="1394135" cy="41333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БАЗОВЫЕ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НАПРАВЛЕНИЯ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3270" y="147123"/>
            <a:ext cx="6577459" cy="3825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2000" b="1" dirty="0" smtClean="0">
                <a:solidFill>
                  <a:schemeClr val="accent4"/>
                </a:solidFill>
              </a:rPr>
              <a:t>ПОДПРОГРАММА «ТӘРБИЕ ЖӘНЕ БІЛІМ»</a:t>
            </a:r>
            <a:endParaRPr lang="ru-RU" sz="2000" b="1" dirty="0">
              <a:solidFill>
                <a:schemeClr val="accent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17291" y="930781"/>
            <a:ext cx="1785195" cy="3943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5131" y="1030248"/>
            <a:ext cx="1394135" cy="2440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ПРОЕКТЫ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00617" y="930781"/>
            <a:ext cx="1768080" cy="3943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88957" y="1024996"/>
            <a:ext cx="1394135" cy="2440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ПОДПРОЕКТЫ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50240" y="936380"/>
            <a:ext cx="1767985" cy="3943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5686" y="1036808"/>
            <a:ext cx="1394135" cy="2440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МЕРОПРИЯТИЯ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2306" y="1672816"/>
            <a:ext cx="1121678" cy="39437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2306" y="2321203"/>
            <a:ext cx="1121678" cy="39437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9199" y="2419299"/>
            <a:ext cx="1394135" cy="2440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ӨЛКЕТАНУ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2306" y="2986488"/>
            <a:ext cx="1121678" cy="3943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1048" y="3024874"/>
            <a:ext cx="1394135" cy="41333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САНАЛЫ-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АЗАМАТ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2306" y="3670438"/>
            <a:ext cx="1121678" cy="39437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1048" y="1705993"/>
            <a:ext cx="1394135" cy="41333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ОТАНЫМ-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ТАҒДЫРЫМ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2456590" y="1052108"/>
            <a:ext cx="222501" cy="167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1681788" y="2440235"/>
            <a:ext cx="222501" cy="167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1681788" y="3105520"/>
            <a:ext cx="222501" cy="167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1681788" y="3805784"/>
            <a:ext cx="222501" cy="167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953793" y="1546709"/>
            <a:ext cx="1397145" cy="6390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67035" y="1631671"/>
            <a:ext cx="1187885" cy="790362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ИССЛЕДОВАНИЕ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УРОВНЯ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ГРАЖДАНСКОГО САМОПОЗНАНИЯ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ОБУЧАЮЩИХСЯ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4604643" y="1040250"/>
            <a:ext cx="222501" cy="167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/>
          </a:p>
        </p:txBody>
      </p:sp>
      <p:sp>
        <p:nvSpPr>
          <p:cNvPr id="65" name="Стрелка вправо 64"/>
          <p:cNvSpPr/>
          <p:nvPr/>
        </p:nvSpPr>
        <p:spPr>
          <a:xfrm>
            <a:off x="6753456" y="1034404"/>
            <a:ext cx="222501" cy="167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960187" y="2213643"/>
            <a:ext cx="1390751" cy="63903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88790" y="2472493"/>
            <a:ext cx="1350897" cy="213281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«АЛТЫН АДАМ»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0187" y="2895266"/>
            <a:ext cx="1390751" cy="6390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952757" y="3576664"/>
            <a:ext cx="1416444" cy="639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37614" y="2879951"/>
            <a:ext cx="1658061" cy="705723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</a:t>
            </a:r>
            <a:r>
              <a:rPr lang="ru-RU" sz="800" b="1" dirty="0" smtClean="0">
                <a:solidFill>
                  <a:schemeClr val="bg1"/>
                </a:solidFill>
              </a:rPr>
              <a:t>ИССЛЕДОВАНИЕ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УРОВНЯ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УДОВЛЕТВОРЕННОСТИ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КАЧЕСТВОМ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ОБРАЗОВАНИЯ»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43051" y="3809800"/>
            <a:ext cx="1464913" cy="213281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«БУККРОСИНГ»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72" name="Стрелка вправо 71"/>
          <p:cNvSpPr/>
          <p:nvPr/>
        </p:nvSpPr>
        <p:spPr>
          <a:xfrm>
            <a:off x="1703508" y="1799192"/>
            <a:ext cx="222501" cy="167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396243" y="1553269"/>
            <a:ext cx="941430" cy="6390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85536" y="1638231"/>
            <a:ext cx="1187885" cy="651862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«ДЕТСКО-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ЮНОШЕСКОЕ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ДВИЖЕНИЕ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«ЖАС ҰЛАН»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402638" y="2220202"/>
            <a:ext cx="937121" cy="63903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326054" y="2419299"/>
            <a:ext cx="977649" cy="3517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«ТАРИХ МҰРАСЫ»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402638" y="2901826"/>
            <a:ext cx="937121" cy="6390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395207" y="3583223"/>
            <a:ext cx="954434" cy="639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22790" y="3021463"/>
            <a:ext cx="1464913" cy="4902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«МИР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ПРОФЕССИЙ.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ФОРУМЫ»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38410" y="3761391"/>
            <a:ext cx="1464913" cy="3517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«ЖАҚСЫ КІТАП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- ЖАН АЗЫҒЫ»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381009" y="1553269"/>
            <a:ext cx="1072951" cy="6390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387403" y="2220202"/>
            <a:ext cx="1066557" cy="63903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422207" y="2343401"/>
            <a:ext cx="977649" cy="4902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«ЕЛІМНІҢ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ШЕЖ</a:t>
            </a:r>
            <a:r>
              <a:rPr lang="kk-KZ" sz="900" b="1" dirty="0" smtClean="0">
                <a:solidFill>
                  <a:schemeClr val="bg1"/>
                </a:solidFill>
              </a:rPr>
              <a:t>І</a:t>
            </a:r>
            <a:r>
              <a:rPr lang="ru-RU" sz="900" b="1" dirty="0" smtClean="0">
                <a:solidFill>
                  <a:schemeClr val="bg1"/>
                </a:solidFill>
              </a:rPr>
              <a:t>РЕЛІ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БАЙЛЫҒЫ»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87403" y="2901826"/>
            <a:ext cx="1066557" cy="6390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379973" y="3583223"/>
            <a:ext cx="1073987" cy="63903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323542" y="1748170"/>
            <a:ext cx="1187885" cy="3517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«ЛИТЕРАТУРНЫЕ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ЧТЕНИЯ»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428142" y="3076432"/>
            <a:ext cx="977649" cy="3517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«АЛТЫН ҚАЗЫНА»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422207" y="3709984"/>
            <a:ext cx="977649" cy="4902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«КІТАПХАНА -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БІЛІМ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ОРДАСЫ»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506872" y="1553269"/>
            <a:ext cx="1072951" cy="6390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513267" y="2220202"/>
            <a:ext cx="1066557" cy="63903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545897" y="2398783"/>
            <a:ext cx="977649" cy="3517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«ТАБИҒАТ БЕСІГІ»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513267" y="2901826"/>
            <a:ext cx="1066557" cy="6390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49405" y="1748170"/>
            <a:ext cx="1187885" cy="3517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«ПАРАД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ОРКЕСТРОВ»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488431" y="3025024"/>
            <a:ext cx="1091393" cy="4902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«ПЕРВЫЙ ШАГ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 ВЕЛИКИМ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ИЗОБРЕТЕНИЯМ»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624441" y="1546709"/>
            <a:ext cx="1072951" cy="6390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639130" y="2213643"/>
            <a:ext cx="1066557" cy="63903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663465" y="2392224"/>
            <a:ext cx="977649" cy="3517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«ҰЛТТЫҚ ҚАЗЫНА»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630835" y="2895266"/>
            <a:ext cx="1066557" cy="6390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566974" y="1685666"/>
            <a:ext cx="1187885" cy="4902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«МОЯ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ИНИЦИАТИВА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- МОЕЙ РОДИНЕ»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624441" y="3079993"/>
            <a:ext cx="1091393" cy="3517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«ДАРЫНДЫЛАР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ЕЛІ»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05773" y="4271686"/>
            <a:ext cx="2289902" cy="64416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336 </a:t>
            </a:r>
            <a:r>
              <a:rPr lang="ru-RU" sz="1100" b="1" dirty="0" smtClean="0">
                <a:solidFill>
                  <a:schemeClr val="bg1"/>
                </a:solidFill>
              </a:rPr>
              <a:t>РЕГИОНАЛЬНЫХ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 ПОДПРОЕКТОВ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7745274" y="1546709"/>
            <a:ext cx="1072951" cy="6390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751669" y="2213643"/>
            <a:ext cx="1066557" cy="63903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776004" y="2342452"/>
            <a:ext cx="977649" cy="4902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«МЕНІҢ ОТАНЫМ –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ҚАЗАҚСТАН»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7743374" y="2895266"/>
            <a:ext cx="1066557" cy="6390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79513" y="1685666"/>
            <a:ext cx="1187885" cy="4902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«ТУҒАН ЖЕР.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ТУҒАН ЕЛ.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ТУҒАНГЛОБАЛ»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36980" y="3079993"/>
            <a:ext cx="1091393" cy="351780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«АЙНАЛАҒА ҚАРА»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56077" y="3691023"/>
            <a:ext cx="1394135" cy="413335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КІТАП-БІЛІМ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БҰЛАҒЫ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472703" y="4270113"/>
            <a:ext cx="2168411" cy="64416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651 </a:t>
            </a:r>
            <a:r>
              <a:rPr lang="ru-RU" sz="1100" b="1" dirty="0" smtClean="0">
                <a:solidFill>
                  <a:schemeClr val="bg1"/>
                </a:solidFill>
              </a:rPr>
              <a:t>РЕГИОНАЛЬНЫХ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 МЕРОПРИЯТИЙ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" y="204220"/>
            <a:ext cx="939587" cy="5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08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6332" y="440388"/>
            <a:ext cx="4929235" cy="274836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</a:rPr>
              <a:t>ДОРОЖНАЯ КАРТА ПРОЕКТОВ (диаграмма </a:t>
            </a:r>
            <a:r>
              <a:rPr lang="ru-RU" sz="1300" b="1" dirty="0" err="1" smtClean="0">
                <a:solidFill>
                  <a:schemeClr val="bg1"/>
                </a:solidFill>
              </a:rPr>
              <a:t>Ганта</a:t>
            </a:r>
            <a:r>
              <a:rPr lang="ru-RU" sz="1300" b="1" dirty="0" smtClean="0">
                <a:solidFill>
                  <a:schemeClr val="bg1"/>
                </a:solidFill>
              </a:rPr>
              <a:t>)</a:t>
            </a:r>
            <a:endParaRPr lang="ru-RU" sz="13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6332" y="134281"/>
            <a:ext cx="6577459" cy="382558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r>
              <a:rPr lang="ru-RU" sz="2000" b="1" dirty="0" smtClean="0">
                <a:solidFill>
                  <a:schemeClr val="accent4"/>
                </a:solidFill>
              </a:rPr>
              <a:t>ПОДПРОГРАММА «ТӘРБИЕ ЖӘНЕ БІЛІМ»</a:t>
            </a:r>
            <a:endParaRPr lang="ru-RU" sz="2000" b="1" dirty="0">
              <a:solidFill>
                <a:schemeClr val="accent4"/>
              </a:solidFill>
            </a:endParaRP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036645"/>
              </p:ext>
            </p:extLst>
          </p:nvPr>
        </p:nvGraphicFramePr>
        <p:xfrm>
          <a:off x="554973" y="771870"/>
          <a:ext cx="8034059" cy="4060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58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90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90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90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90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90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90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903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903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768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2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7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Исследование</a:t>
                      </a:r>
                    </a:p>
                    <a:p>
                      <a:pPr algn="l"/>
                      <a:r>
                        <a:rPr lang="ru-RU" sz="7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уровня гражданского самосознания обучающихся</a:t>
                      </a:r>
                      <a:endParaRPr lang="ru-RU" sz="7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2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«Детско-юношеское движение «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ұлан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02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«Литературные чтения»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02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«Парад оркестров»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9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02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«Моя </a:t>
                      </a: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инициатива-моей 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Родине»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02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Тұған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жер.Тұған</a:t>
                      </a: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ел.Тұған</a:t>
                      </a: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02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Алтын </a:t>
                      </a:r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9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Тарих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мұрасы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02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Елімнің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шежірелі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байлығы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56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Табиғат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бесігі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9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02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Ұлттық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қазына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02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Менің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Отаным-Қазақстан</a:t>
                      </a:r>
                      <a:r>
                        <a:rPr lang="ru-RU" sz="7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0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4" marR="5394" marT="4046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" y="204220"/>
            <a:ext cx="939587" cy="5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66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767</TotalTime>
  <Words>1654</Words>
  <Application>Microsoft Office PowerPoint</Application>
  <PresentationFormat>Экран (16:9)</PresentationFormat>
  <Paragraphs>749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Линникова Надежда</dc:creator>
  <cp:lastModifiedBy>user</cp:lastModifiedBy>
  <cp:revision>287</cp:revision>
  <dcterms:created xsi:type="dcterms:W3CDTF">2017-08-15T08:41:43Z</dcterms:created>
  <dcterms:modified xsi:type="dcterms:W3CDTF">2017-09-12T10:25:04Z</dcterms:modified>
</cp:coreProperties>
</file>